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6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8.xml"/><Relationship Id="rId44" Type="http://schemas.openxmlformats.org/officeDocument/2006/relationships/font" Target="fonts/OpenSans-bold.fntdata"/><Relationship Id="rId21" Type="http://schemas.openxmlformats.org/officeDocument/2006/relationships/slide" Target="slides/slide17.xml"/><Relationship Id="rId43" Type="http://schemas.openxmlformats.org/officeDocument/2006/relationships/font" Target="fonts/OpenSans-regular.fntdata"/><Relationship Id="rId24" Type="http://schemas.openxmlformats.org/officeDocument/2006/relationships/slide" Target="slides/slide20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9.xml"/><Relationship Id="rId45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41bb8ad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641bb8ad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41bb8ad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641bb8ad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41bb8ad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641bb8ad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41bb8ad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641bb8ad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874a745f4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874a745f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371619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371619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3716195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371619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641bb8ad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641bb8ad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41bb8ad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41bb8ad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641bb8ad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641bb8ad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41bb8ad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41bb8ad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74a745f4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74a745f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41bb8ad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641bb8ad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42616c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642616c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Responsive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full of energy. It quickly responds to user input precisely where the user triggers it.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Aware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aware of its surroundings, including the user and other material around it. It can be attracted to objects and respond appropriately to user intent.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Natural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depicts natural movement inspired by forces in the real world.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Intentional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in motion guides focus to the right spot at the right time.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874a745f4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874a745f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42616ca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642616ca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42616c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642616c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642616ca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642616ca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642616ca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642616ca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642616ca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642616ca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74a745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874a745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642616ca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642616ca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874a745f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874a745f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874a745f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874a745f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74a745f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74a745f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74a745f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74a745f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41bb8ad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41bb8ad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623af88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623af88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41bb8ad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641bb8ad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74a745f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874a745f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74a745f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74a745f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41bb8ad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41bb8ad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3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5" name="Google Shape;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guide/topics/ui/look-and-feel/fonts-in-xml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android.com/guide/topics/ui/look-and-feel/downloadable-fonts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aterial.google.com/style/color.html#color-color-palette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materialpalette.com/green/deep-orange" TargetMode="External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gif"/><Relationship Id="rId4" Type="http://schemas.openxmlformats.org/officeDocument/2006/relationships/image" Target="../media/image22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aterial.google.com/layout/metrics-keylines.html#metrics-keylines-baseline-grids" TargetMode="External"/><Relationship Id="rId4" Type="http://schemas.openxmlformats.org/officeDocument/2006/relationships/hyperlink" Target="https://material.google.com/layout/metrics-keylines.html#metrics-keylines-keylines-spaci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.android.com/guide/topics/graphics/view-animation.html" TargetMode="External"/><Relationship Id="rId10" Type="http://schemas.openxmlformats.org/officeDocument/2006/relationships/hyperlink" Target="http://developer.android.com/training/material/animation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google.com/design/spec/material-design/introduction.html" TargetMode="External"/><Relationship Id="rId4" Type="http://schemas.openxmlformats.org/officeDocument/2006/relationships/hyperlink" Target="https://material.google.com/" TargetMode="External"/><Relationship Id="rId9" Type="http://schemas.openxmlformats.org/officeDocument/2006/relationships/hyperlink" Target="http://developer.android.com/reference/android/support/design/widget/FloatingActionButton.html" TargetMode="External"/><Relationship Id="rId5" Type="http://schemas.openxmlformats.org/officeDocument/2006/relationships/hyperlink" Target="https://developer.android.com/design/material/index.html" TargetMode="External"/><Relationship Id="rId6" Type="http://schemas.openxmlformats.org/officeDocument/2006/relationships/hyperlink" Target="https://developer.android.com/training/material/index.html" TargetMode="External"/><Relationship Id="rId7" Type="http://schemas.openxmlformats.org/officeDocument/2006/relationships/hyperlink" Target="http://www.materialpalette.com/" TargetMode="External"/><Relationship Id="rId8" Type="http://schemas.openxmlformats.org/officeDocument/2006/relationships/hyperlink" Target="http://developer.android.com/training/material/lists-cards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oogle-developer-training.github.io/android-developer-fundamentals-course-concepts-v2/unit-2-user-experience/lesson-5-delightful-user-experience/5-2-c-material-design/5-2-c-material-design.html" TargetMode="External"/><Relationship Id="rId4" Type="http://schemas.openxmlformats.org/officeDocument/2006/relationships/hyperlink" Target="https://codelabs.developers.google.com/codelabs/android-training-cards-and-color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aterial.google.com/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5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265500" y="16232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Delightful User Experience</a:t>
            </a:r>
            <a:endParaRPr/>
          </a:p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265500" y="3497901"/>
            <a:ext cx="40452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Lesson 5</a:t>
            </a:r>
            <a:endParaRPr/>
          </a:p>
        </p:txBody>
      </p:sp>
      <p:sp>
        <p:nvSpPr>
          <p:cNvPr id="91" name="Google Shape;91;p15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519375" y="1889025"/>
            <a:ext cx="3579600" cy="23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Relevant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Informative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Delightful</a:t>
            </a:r>
            <a:endParaRPr sz="1800"/>
          </a:p>
        </p:txBody>
      </p:sp>
      <p:sp>
        <p:nvSpPr>
          <p:cNvPr id="159" name="Google Shape;159;p24"/>
          <p:cNvSpPr txBox="1"/>
          <p:nvPr>
            <p:ph idx="2" type="body"/>
          </p:nvPr>
        </p:nvSpPr>
        <p:spPr>
          <a:xfrm>
            <a:off x="4481900" y="1889025"/>
            <a:ext cx="4491300" cy="22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together with text 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Original images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 point of focus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Build a narrative</a:t>
            </a:r>
            <a:endParaRPr sz="1800"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62" name="Google Shape;162;p24"/>
          <p:cNvSpPr txBox="1"/>
          <p:nvPr>
            <p:ph idx="3" type="subTitle"/>
          </p:nvPr>
        </p:nvSpPr>
        <p:spPr>
          <a:xfrm>
            <a:off x="311700" y="1212425"/>
            <a:ext cx="85575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Images</a:t>
            </a:r>
            <a:r>
              <a:rPr lang="en"/>
              <a:t> help you communicate and differentiate your app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361" y="319374"/>
            <a:ext cx="3695200" cy="404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typeface</a:t>
            </a:r>
            <a:endParaRPr/>
          </a:p>
        </p:txBody>
      </p:sp>
      <p:sp>
        <p:nvSpPr>
          <p:cNvPr id="176" name="Google Shape;176;p26"/>
          <p:cNvSpPr txBox="1"/>
          <p:nvPr>
            <p:ph idx="3" type="subTitle"/>
          </p:nvPr>
        </p:nvSpPr>
        <p:spPr>
          <a:xfrm>
            <a:off x="311700" y="1097225"/>
            <a:ext cx="85206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Roboto</a:t>
            </a:r>
            <a:r>
              <a:rPr lang="en"/>
              <a:t> is the standard typeface on Android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has 6 weights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Light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Regular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Medium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Black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500" y="2079013"/>
            <a:ext cx="2288223" cy="228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styles and scale</a:t>
            </a:r>
            <a:endParaRPr/>
          </a:p>
        </p:txBody>
      </p:sp>
      <p:sp>
        <p:nvSpPr>
          <p:cNvPr id="184" name="Google Shape;184;p27"/>
          <p:cNvSpPr txBox="1"/>
          <p:nvPr>
            <p:ph idx="3" type="subTitle"/>
          </p:nvPr>
        </p:nvSpPr>
        <p:spPr>
          <a:xfrm>
            <a:off x="159300" y="1153825"/>
            <a:ext cx="4588800" cy="29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Too many sizes is confusing and looks bad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Limited set of sizes that work well together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743" y="1111314"/>
            <a:ext cx="4151758" cy="310288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4832650" y="992437"/>
            <a:ext cx="1150200" cy="3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 1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Subheading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4839700" y="1028525"/>
            <a:ext cx="3973200" cy="350820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text appearance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211350" y="1846875"/>
            <a:ext cx="84888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android:textAppearance=</a:t>
            </a:r>
            <a:endParaRPr sz="2400">
              <a:solidFill>
                <a:srgbClr val="4242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    "@style/TextAppearance.AppCompat.Display3"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Fonts as 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undle fonts as resources in app package (APK)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folder within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add font XML file to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access font resource: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@font/myfont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R.font.myfont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4.1 (API level 16) and higher, use the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Fonts in XML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Downloadable fonts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 fonts from provider app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Reduces APK size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Increases the app installation success rate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Improves the overall system health, saves cellular data, phone memory, and disk space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API level 14 and higher, use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Downloadable Fonts</a:t>
            </a:r>
            <a:endParaRPr b="1"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653" y="415962"/>
            <a:ext cx="2186651" cy="38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22" name="Google Shape;222;p32"/>
          <p:cNvSpPr txBox="1"/>
          <p:nvPr>
            <p:ph idx="3" type="subTitle"/>
          </p:nvPr>
        </p:nvSpPr>
        <p:spPr>
          <a:xfrm>
            <a:off x="619825" y="1260850"/>
            <a:ext cx="4523700" cy="31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 hues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Muted environments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Deep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Bright highlights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750" y="1184650"/>
            <a:ext cx="2593701" cy="317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226000" y="1128175"/>
            <a:ext cx="62409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Material Design recommends using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primary color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along with some shades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 an accent color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Create a bold user experience for your app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Color Palette</a:t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4">
            <a:alphaModFix/>
          </a:blip>
          <a:srcRect b="18130" l="4477" r="3762" t="16274"/>
          <a:stretch/>
        </p:blipFill>
        <p:spPr>
          <a:xfrm>
            <a:off x="6967175" y="1197625"/>
            <a:ext cx="2020102" cy="144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ctrTitle"/>
          </p:nvPr>
        </p:nvSpPr>
        <p:spPr>
          <a:xfrm>
            <a:off x="311700" y="7781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 Material Design</a:t>
            </a:r>
            <a:endParaRPr/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64500" y="1232700"/>
            <a:ext cx="84150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Studio creates a color palette for you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AppTheme definition in styles.xml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colorPrimary—AppBar, branding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colorPrimaryDark—status bar, contrast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colorAccent—draw user attention, switches, FAB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Colors defined in colors.xml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Color selection tool</a:t>
            </a:r>
            <a:endParaRPr/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 for your project</a:t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500" y="2274575"/>
            <a:ext cx="2453650" cy="22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color and contrast</a:t>
            </a:r>
            <a:endParaRPr/>
          </a:p>
        </p:txBody>
      </p:sp>
      <p:sp>
        <p:nvSpPr>
          <p:cNvPr id="246" name="Google Shape;246;p35"/>
          <p:cNvSpPr txBox="1"/>
          <p:nvPr>
            <p:ph idx="3" type="subTitle"/>
          </p:nvPr>
        </p:nvSpPr>
        <p:spPr>
          <a:xfrm>
            <a:off x="311700" y="1212425"/>
            <a:ext cx="84378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visual separation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readability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accessibility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all people see colors the same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Theme handles text by default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Theme.AppCompat.Light—text will be near black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Theme.AppCompat.Light.DarkActionBar—text near white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7594150" y="1120100"/>
            <a:ext cx="1296300" cy="4296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choice</a:t>
            </a:r>
            <a:endParaRPr/>
          </a:p>
        </p:txBody>
      </p:sp>
      <p:sp>
        <p:nvSpPr>
          <p:cNvPr id="248" name="Google Shape;248;p35"/>
          <p:cNvSpPr txBox="1"/>
          <p:nvPr/>
        </p:nvSpPr>
        <p:spPr>
          <a:xfrm>
            <a:off x="7594150" y="1667000"/>
            <a:ext cx="1296300" cy="4296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</a:rPr>
              <a:t>Good choice</a:t>
            </a:r>
            <a:endParaRPr b="1">
              <a:solidFill>
                <a:srgbClr val="F3F3F3"/>
              </a:solidFill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7594150" y="2213900"/>
            <a:ext cx="1296300" cy="429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Bad</a:t>
            </a:r>
            <a:r>
              <a:rPr lang="en">
                <a:solidFill>
                  <a:srgbClr val="EFEFEF"/>
                </a:solidFill>
              </a:rPr>
              <a:t> choice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7594150" y="2760800"/>
            <a:ext cx="1296300" cy="429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Bad</a:t>
            </a:r>
            <a:r>
              <a:rPr lang="en">
                <a:solidFill>
                  <a:srgbClr val="00FF00"/>
                </a:solidFill>
              </a:rPr>
              <a:t> choice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7594150" y="3307700"/>
            <a:ext cx="1296300" cy="429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Bad</a:t>
            </a:r>
            <a:r>
              <a:rPr b="1" lang="en">
                <a:solidFill>
                  <a:srgbClr val="999999"/>
                </a:solidFill>
              </a:rPr>
              <a:t> choice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7594150" y="3854600"/>
            <a:ext cx="1296300" cy="429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Good choice</a:t>
            </a:r>
            <a:endParaRPr b="1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650" y="984175"/>
            <a:ext cx="2634199" cy="263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in Material Design describes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Spatial relationships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Functionality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</a:t>
            </a:r>
            <a:endParaRPr/>
          </a:p>
        </p:txBody>
      </p:sp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495265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Natural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Aware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in your app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076275"/>
            <a:ext cx="856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Maintain continuity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Highlight elements or actions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Transition naturally between actions </a:t>
            </a:r>
            <a:br>
              <a:rPr lang="en"/>
            </a:br>
            <a:r>
              <a:rPr lang="en"/>
              <a:t>or states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Draw focus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Organize transitions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 feedback</a:t>
            </a:r>
            <a:endParaRPr/>
          </a:p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625" y="2714750"/>
            <a:ext cx="1838750" cy="18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625" y="170825"/>
            <a:ext cx="1838750" cy="18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7082488" y="1946925"/>
            <a:ext cx="20217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Touch feedback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interaction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789" y="660983"/>
            <a:ext cx="1899225" cy="3376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for Material Design</a:t>
            </a:r>
            <a:endParaRPr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 independent pixels for views—dp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Scalable pixels for text—sp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Elements align to a </a:t>
            </a:r>
            <a:r>
              <a:rPr lang="en" u="sng">
                <a:solidFill>
                  <a:schemeClr val="hlink"/>
                </a:solidFill>
                <a:hlinkClick r:id="rId3"/>
              </a:rPr>
              <a:t>grid with consistent spacing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Plan your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4"/>
              </a:rPr>
              <a:t>templates</a:t>
            </a:r>
            <a:r>
              <a:rPr lang="en"/>
              <a:t> for common layout patterns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planning</a:t>
            </a:r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 rotWithShape="1">
          <a:blip r:embed="rId3">
            <a:alphaModFix/>
          </a:blip>
          <a:srcRect b="40614" l="0" r="0" t="0"/>
          <a:stretch/>
        </p:blipFill>
        <p:spPr>
          <a:xfrm>
            <a:off x="558481" y="1169400"/>
            <a:ext cx="2778644" cy="293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308" y="1169400"/>
            <a:ext cx="2633643" cy="293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 rotWithShape="1">
          <a:blip r:embed="rId5">
            <a:alphaModFix/>
          </a:blip>
          <a:srcRect b="51520" l="28549" r="29551" t="18375"/>
          <a:stretch/>
        </p:blipFill>
        <p:spPr>
          <a:xfrm>
            <a:off x="6351125" y="1169400"/>
            <a:ext cx="2296575" cy="293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/>
        </p:nvSpPr>
        <p:spPr>
          <a:xfrm>
            <a:off x="4662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347148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Grid alignment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62749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Sizing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157" y="565890"/>
            <a:ext cx="3608527" cy="360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17" name="Google Shape;317;p43"/>
          <p:cNvSpPr txBox="1"/>
          <p:nvPr>
            <p:ph idx="3" type="subTitle"/>
          </p:nvPr>
        </p:nvSpPr>
        <p:spPr>
          <a:xfrm>
            <a:off x="250425" y="1136225"/>
            <a:ext cx="86205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Material Design has guidelines on the use and implementation of Android components</a:t>
            </a:r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34675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Bottom Navigation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Buttons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Cards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Chips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Data Tables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Dialogs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Dividers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312590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Sliders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Toasts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Steppers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Subheaders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Text Fields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Toolbars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13" y="1629225"/>
            <a:ext cx="2867498" cy="286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87900" y="1457275"/>
            <a:ext cx="4098300" cy="21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The Material Metaphor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Imagery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Typography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Color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681975" y="1462299"/>
            <a:ext cx="4098300" cy="21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Motion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components</a:t>
            </a:r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5" y="1161037"/>
            <a:ext cx="1932548" cy="193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3424423"/>
            <a:ext cx="1065698" cy="106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4300" y="2528650"/>
            <a:ext cx="2048153" cy="204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 rotWithShape="1">
          <a:blip r:embed="rId6">
            <a:alphaModFix/>
          </a:blip>
          <a:srcRect b="25525" l="0" r="0" t="24286"/>
          <a:stretch/>
        </p:blipFill>
        <p:spPr>
          <a:xfrm>
            <a:off x="6952665" y="1152276"/>
            <a:ext cx="1928063" cy="96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/>
        </p:nvSpPr>
        <p:spPr>
          <a:xfrm>
            <a:off x="2788025" y="1265450"/>
            <a:ext cx="32172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Expansion Panels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Grid 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Menus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Pickers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Progress Bars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Selection Controls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Consistency helps user intuition</a:t>
            </a:r>
            <a:endParaRPr/>
          </a:p>
        </p:txBody>
      </p:sp>
      <p:sp>
        <p:nvSpPr>
          <p:cNvPr id="338" name="Google Shape;338;p45"/>
          <p:cNvSpPr txBox="1"/>
          <p:nvPr/>
        </p:nvSpPr>
        <p:spPr>
          <a:xfrm>
            <a:off x="3889050" y="2242225"/>
            <a:ext cx="924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Tabs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90" y="1624651"/>
            <a:ext cx="1622686" cy="28935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175" y="1191138"/>
            <a:ext cx="1657900" cy="29473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45"/>
          <p:cNvPicPr preferRelativeResize="0"/>
          <p:nvPr/>
        </p:nvPicPr>
        <p:blipFill rotWithShape="1">
          <a:blip r:embed="rId5">
            <a:alphaModFix/>
          </a:blip>
          <a:srcRect b="5830" l="0" r="0" t="76202"/>
          <a:stretch/>
        </p:blipFill>
        <p:spPr>
          <a:xfrm>
            <a:off x="2879175" y="3076125"/>
            <a:ext cx="2838450" cy="9087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45"/>
          <p:cNvPicPr preferRelativeResize="0"/>
          <p:nvPr/>
        </p:nvPicPr>
        <p:blipFill rotWithShape="1">
          <a:blip r:embed="rId6">
            <a:alphaModFix/>
          </a:blip>
          <a:srcRect b="78504" l="0" r="0" t="3104"/>
          <a:stretch/>
        </p:blipFill>
        <p:spPr>
          <a:xfrm>
            <a:off x="2855913" y="1243650"/>
            <a:ext cx="2990850" cy="979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45"/>
          <p:cNvSpPr txBox="1"/>
          <p:nvPr/>
        </p:nvSpPr>
        <p:spPr>
          <a:xfrm>
            <a:off x="320919" y="1038750"/>
            <a:ext cx="3678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FAB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3710250" y="4048225"/>
            <a:ext cx="1481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6217039" y="4117825"/>
            <a:ext cx="2742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Navigation Drawer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235500" y="1324875"/>
            <a:ext cx="50292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Guidelines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Material Design Guide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Material Design for Android 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Material Design for Developers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Material Palette Generator</a:t>
            </a:r>
            <a:endParaRPr sz="1800"/>
          </a:p>
        </p:txBody>
      </p:sp>
      <p:sp>
        <p:nvSpPr>
          <p:cNvPr id="352" name="Google Shape;352;p4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6"/>
          <p:cNvSpPr txBox="1"/>
          <p:nvPr>
            <p:ph idx="1" type="body"/>
          </p:nvPr>
        </p:nvSpPr>
        <p:spPr>
          <a:xfrm>
            <a:off x="5112300" y="1329325"/>
            <a:ext cx="37128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Cards and Lists Guide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Floating Action Button Reference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Defining Custom Animations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View Animation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359" name="Google Shape;359;p4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7"/>
          <p:cNvSpPr txBox="1"/>
          <p:nvPr/>
        </p:nvSpPr>
        <p:spPr>
          <a:xfrm>
            <a:off x="311700" y="2063725"/>
            <a:ext cx="85206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5.2 Material Design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5.2 Cards, and colors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366" name="Google Shape;366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17350" y="1667663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Material Metaphor</a:t>
            </a:r>
            <a:endParaRPr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425" y="883313"/>
            <a:ext cx="3051025" cy="30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Material Design?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368475"/>
            <a:ext cx="8520600" cy="32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Design guidelines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Visual language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Combine classic principles of good design with innovation and possibilities of technology and science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Spec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600" y="810175"/>
            <a:ext cx="3300101" cy="177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metaphor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</a:t>
            </a:r>
            <a:r>
              <a:rPr lang="en"/>
              <a:t>hree-dimensional environment containing </a:t>
            </a:r>
            <a:br>
              <a:rPr lang="en"/>
            </a:br>
            <a:r>
              <a:rPr lang="en"/>
              <a:t>light, material, and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Surfaces and edges provide visual cues grounded in reality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Fundamentals of light, surface, and movement convey how objects move, interact, and exist in space and in relation to each other</a:t>
            </a:r>
            <a:endParaRPr sz="1000">
              <a:solidFill>
                <a:srgbClr val="616161"/>
              </a:solidFill>
              <a:highlight>
                <a:srgbClr val="FAFAFA"/>
              </a:highlight>
            </a:endParaRPr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650" y="3696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design in your app </a:t>
            </a:r>
            <a:endParaRPr/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311700" y="1181150"/>
            <a:ext cx="282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lements in your Android app should behave similarly to real world materials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Cast shadows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Occupy space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Interact with each other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425" y="233317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Bold, graphic, intentional</a:t>
            </a:r>
            <a:endParaRPr/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100" y="2333550"/>
            <a:ext cx="2101500" cy="21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Choose colors deliberately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Fill screen edge to edge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large-scale typography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white space intentionally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Emphasize user action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Make functionality obvious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953" y="1162609"/>
            <a:ext cx="4045198" cy="23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